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1.bin" ContentType="audio/unknown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audio2.bin" ContentType="audio/unknown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audio3.bin" ContentType="audio/unknown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27"/>
  </p:notesMasterIdLst>
  <p:sldIdLst>
    <p:sldId id="256" r:id="rId2"/>
    <p:sldId id="279" r:id="rId3"/>
    <p:sldId id="280" r:id="rId4"/>
    <p:sldId id="311" r:id="rId5"/>
    <p:sldId id="312" r:id="rId6"/>
    <p:sldId id="310" r:id="rId7"/>
    <p:sldId id="281" r:id="rId8"/>
    <p:sldId id="282" r:id="rId9"/>
    <p:sldId id="283" r:id="rId10"/>
    <p:sldId id="284" r:id="rId11"/>
    <p:sldId id="286" r:id="rId12"/>
    <p:sldId id="287" r:id="rId13"/>
    <p:sldId id="288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270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8" autoAdjust="0"/>
    <p:restoredTop sz="92007" autoAdjust="0"/>
  </p:normalViewPr>
  <p:slideViewPr>
    <p:cSldViewPr>
      <p:cViewPr>
        <p:scale>
          <a:sx n="90" d="100"/>
          <a:sy n="90" d="100"/>
        </p:scale>
        <p:origin x="-448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DCAEF-3DC5-D549-821A-9D5FA642140A}" type="datetimeFigureOut">
              <a:rPr lang="en-US" smtClean="0"/>
              <a:t>2/28/14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585AD-CCA1-3047-B0D7-C86FD5198DD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276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7C0A23-4DF9-5A4D-9F4E-8D92CC73D35D}" type="slidenum">
              <a:rPr lang="fr-FR"/>
              <a:pPr/>
              <a:t>2</a:t>
            </a:fld>
            <a:endParaRPr lang="fr-FR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75F830-0DE5-D848-A33D-4DFE129A953D}" type="slidenum">
              <a:rPr lang="fr-FR"/>
              <a:pPr/>
              <a:t>11</a:t>
            </a:fld>
            <a:endParaRPr lang="fr-FR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976F85-4F93-9348-BC30-395238DA7C7E}" type="slidenum">
              <a:rPr lang="fr-FR"/>
              <a:pPr/>
              <a:t>12</a:t>
            </a:fld>
            <a:endParaRPr lang="fr-FR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13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14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15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16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17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18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19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20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3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21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22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23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E675-5296-B344-A89E-B1C0C6DF60DA}" type="slidenum">
              <a:rPr lang="fr-FR"/>
              <a:pPr/>
              <a:t>24</a:t>
            </a:fld>
            <a:endParaRPr lang="fr-FR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4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5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1327D-1E74-7E49-8732-9D1E09F9D451}" type="slidenum">
              <a:rPr lang="fr-FR"/>
              <a:pPr/>
              <a:t>6</a:t>
            </a:fld>
            <a:endParaRPr lang="fr-FR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AC689-68F4-F249-ABF7-574DED8032A2}" type="slidenum">
              <a:rPr lang="fr-FR"/>
              <a:pPr/>
              <a:t>7</a:t>
            </a:fld>
            <a:endParaRPr lang="fr-FR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D2204B-F559-0A43-B12B-A64574367D88}" type="slidenum">
              <a:rPr lang="fr-FR"/>
              <a:pPr/>
              <a:t>8</a:t>
            </a:fld>
            <a:endParaRPr lang="fr-FR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D6EC1-451A-5346-ADC1-C7A3C11B58BC}" type="slidenum">
              <a:rPr lang="fr-FR"/>
              <a:pPr/>
              <a:t>9</a:t>
            </a:fld>
            <a:endParaRPr lang="fr-FR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5C4591-C912-EF4F-924F-48D25E1F715D}" type="slidenum">
              <a:rPr lang="fr-FR"/>
              <a:pPr/>
              <a:t>10</a:t>
            </a:fld>
            <a:endParaRPr lang="fr-FR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audio" Target="../media/audio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bin"/><Relationship Id="rId4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err="1" smtClean="0"/>
              <a:t>L’imparfait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L’Imparfait</a:t>
            </a:r>
          </a:p>
        </p:txBody>
      </p:sp>
      <p:sp>
        <p:nvSpPr>
          <p:cNvPr id="178180" name="AutoShape 4"/>
          <p:cNvSpPr>
            <a:spLocks noChangeArrowheads="1"/>
          </p:cNvSpPr>
          <p:nvPr/>
        </p:nvSpPr>
        <p:spPr bwMode="auto">
          <a:xfrm>
            <a:off x="533400" y="4419600"/>
            <a:ext cx="3886200" cy="990600"/>
          </a:xfrm>
          <a:prstGeom prst="leftRightArrow">
            <a:avLst>
              <a:gd name="adj1" fmla="val 50000"/>
              <a:gd name="adj2" fmla="val 784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/>
              <a:t>I  M  P  A  R  F  A  I  T</a:t>
            </a:r>
          </a:p>
        </p:txBody>
      </p:sp>
      <p:sp>
        <p:nvSpPr>
          <p:cNvPr id="178181" name="Rectangle 5"/>
          <p:cNvSpPr>
            <a:spLocks noChangeArrowheads="1"/>
          </p:cNvSpPr>
          <p:nvPr/>
        </p:nvSpPr>
        <p:spPr bwMode="auto">
          <a:xfrm>
            <a:off x="4419600" y="3352800"/>
            <a:ext cx="533400" cy="3124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/>
              <a:t>P</a:t>
            </a:r>
          </a:p>
          <a:p>
            <a:r>
              <a:rPr lang="fr-FR"/>
              <a:t>R</a:t>
            </a:r>
          </a:p>
          <a:p>
            <a:r>
              <a:rPr lang="fr-FR"/>
              <a:t>E</a:t>
            </a:r>
          </a:p>
          <a:p>
            <a:r>
              <a:rPr lang="fr-FR"/>
              <a:t>S</a:t>
            </a:r>
          </a:p>
          <a:p>
            <a:r>
              <a:rPr lang="fr-FR"/>
              <a:t>E</a:t>
            </a:r>
          </a:p>
          <a:p>
            <a:r>
              <a:rPr lang="fr-FR"/>
              <a:t>N</a:t>
            </a:r>
          </a:p>
          <a:p>
            <a:r>
              <a:rPr lang="fr-FR"/>
              <a:t>T</a:t>
            </a:r>
          </a:p>
        </p:txBody>
      </p:sp>
      <p:sp>
        <p:nvSpPr>
          <p:cNvPr id="178182" name="AutoShape 6"/>
          <p:cNvSpPr>
            <a:spLocks noChangeArrowheads="1"/>
          </p:cNvSpPr>
          <p:nvPr/>
        </p:nvSpPr>
        <p:spPr bwMode="auto">
          <a:xfrm>
            <a:off x="2971800" y="1447800"/>
            <a:ext cx="838200" cy="3200400"/>
          </a:xfrm>
          <a:prstGeom prst="downArrow">
            <a:avLst>
              <a:gd name="adj1" fmla="val 50000"/>
              <a:gd name="adj2" fmla="val 954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400"/>
              <a:t>P</a:t>
            </a:r>
          </a:p>
          <a:p>
            <a:r>
              <a:rPr lang="fr-FR" sz="1400"/>
              <a:t>A</a:t>
            </a:r>
          </a:p>
          <a:p>
            <a:r>
              <a:rPr lang="fr-FR" sz="1400"/>
              <a:t>S</a:t>
            </a:r>
          </a:p>
          <a:p>
            <a:r>
              <a:rPr lang="fr-FR" sz="1400"/>
              <a:t>S</a:t>
            </a:r>
          </a:p>
          <a:p>
            <a:r>
              <a:rPr lang="fr-FR" sz="1400"/>
              <a:t>É</a:t>
            </a:r>
          </a:p>
          <a:p>
            <a:endParaRPr lang="fr-FR" sz="1400"/>
          </a:p>
          <a:p>
            <a:r>
              <a:rPr lang="fr-FR" sz="1400"/>
              <a:t>C</a:t>
            </a:r>
          </a:p>
          <a:p>
            <a:r>
              <a:rPr lang="fr-FR" sz="1400"/>
              <a:t>O</a:t>
            </a:r>
          </a:p>
          <a:p>
            <a:r>
              <a:rPr lang="fr-FR" sz="1400"/>
              <a:t>M</a:t>
            </a:r>
          </a:p>
          <a:p>
            <a:r>
              <a:rPr lang="fr-FR" sz="1400"/>
              <a:t>P.</a:t>
            </a:r>
          </a:p>
        </p:txBody>
      </p:sp>
      <p:sp>
        <p:nvSpPr>
          <p:cNvPr id="178183" name="AutoShape 7"/>
          <p:cNvSpPr>
            <a:spLocks noChangeArrowheads="1"/>
          </p:cNvSpPr>
          <p:nvPr/>
        </p:nvSpPr>
        <p:spPr bwMode="auto">
          <a:xfrm>
            <a:off x="4953000" y="4419600"/>
            <a:ext cx="3962400" cy="990600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/>
              <a:t>F U T U R</a:t>
            </a:r>
          </a:p>
        </p:txBody>
      </p:sp>
      <p:sp>
        <p:nvSpPr>
          <p:cNvPr id="178184" name="AutoShape 8"/>
          <p:cNvSpPr>
            <a:spLocks noChangeArrowheads="1"/>
          </p:cNvSpPr>
          <p:nvPr/>
        </p:nvSpPr>
        <p:spPr bwMode="auto">
          <a:xfrm>
            <a:off x="1981200" y="1447800"/>
            <a:ext cx="838200" cy="3200400"/>
          </a:xfrm>
          <a:prstGeom prst="downArrow">
            <a:avLst>
              <a:gd name="adj1" fmla="val 50000"/>
              <a:gd name="adj2" fmla="val 954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400"/>
              <a:t>P</a:t>
            </a:r>
          </a:p>
          <a:p>
            <a:r>
              <a:rPr lang="fr-FR" sz="1400"/>
              <a:t>A</a:t>
            </a:r>
          </a:p>
          <a:p>
            <a:r>
              <a:rPr lang="fr-FR" sz="1400"/>
              <a:t>S</a:t>
            </a:r>
          </a:p>
          <a:p>
            <a:r>
              <a:rPr lang="fr-FR" sz="1400"/>
              <a:t>S</a:t>
            </a:r>
          </a:p>
          <a:p>
            <a:r>
              <a:rPr lang="fr-FR" sz="1400"/>
              <a:t>É</a:t>
            </a:r>
          </a:p>
          <a:p>
            <a:endParaRPr lang="fr-FR" sz="1400"/>
          </a:p>
          <a:p>
            <a:r>
              <a:rPr lang="fr-FR" sz="1400"/>
              <a:t>C</a:t>
            </a:r>
          </a:p>
          <a:p>
            <a:r>
              <a:rPr lang="fr-FR" sz="1400"/>
              <a:t>O</a:t>
            </a:r>
          </a:p>
          <a:p>
            <a:r>
              <a:rPr lang="fr-FR" sz="1400"/>
              <a:t>M</a:t>
            </a:r>
          </a:p>
          <a:p>
            <a:r>
              <a:rPr lang="fr-FR" sz="1400"/>
              <a:t>P.</a:t>
            </a:r>
          </a:p>
        </p:txBody>
      </p:sp>
      <p:sp>
        <p:nvSpPr>
          <p:cNvPr id="178185" name="AutoShape 9"/>
          <p:cNvSpPr>
            <a:spLocks noChangeArrowheads="1"/>
          </p:cNvSpPr>
          <p:nvPr/>
        </p:nvSpPr>
        <p:spPr bwMode="auto">
          <a:xfrm>
            <a:off x="1066800" y="1447800"/>
            <a:ext cx="838200" cy="3200400"/>
          </a:xfrm>
          <a:prstGeom prst="downArrow">
            <a:avLst>
              <a:gd name="adj1" fmla="val 50000"/>
              <a:gd name="adj2" fmla="val 954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400"/>
              <a:t>P</a:t>
            </a:r>
          </a:p>
          <a:p>
            <a:r>
              <a:rPr lang="fr-FR" sz="1400"/>
              <a:t>A</a:t>
            </a:r>
          </a:p>
          <a:p>
            <a:r>
              <a:rPr lang="fr-FR" sz="1400"/>
              <a:t>S</a:t>
            </a:r>
          </a:p>
          <a:p>
            <a:r>
              <a:rPr lang="fr-FR" sz="1400"/>
              <a:t>S</a:t>
            </a:r>
          </a:p>
          <a:p>
            <a:r>
              <a:rPr lang="fr-FR" sz="1400"/>
              <a:t>É</a:t>
            </a:r>
          </a:p>
          <a:p>
            <a:endParaRPr lang="fr-FR" sz="1400"/>
          </a:p>
          <a:p>
            <a:r>
              <a:rPr lang="fr-FR" sz="1400"/>
              <a:t>C</a:t>
            </a:r>
          </a:p>
          <a:p>
            <a:r>
              <a:rPr lang="fr-FR" sz="1400"/>
              <a:t>O</a:t>
            </a:r>
          </a:p>
          <a:p>
            <a:r>
              <a:rPr lang="fr-FR" sz="1400"/>
              <a:t>M</a:t>
            </a:r>
          </a:p>
          <a:p>
            <a:r>
              <a:rPr lang="fr-FR" sz="1400"/>
              <a:t>P.</a:t>
            </a:r>
          </a:p>
        </p:txBody>
      </p:sp>
    </p:spTree>
    <p:extLst>
      <p:ext uri="{BB962C8B-B14F-4D97-AF65-F5344CB8AC3E}">
        <p14:creationId xmlns:p14="http://schemas.microsoft.com/office/powerpoint/2010/main" val="102777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818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818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8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8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8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8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8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8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8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818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818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8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818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818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818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818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818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818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78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78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78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78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78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78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781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781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781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78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78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78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78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78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178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1781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781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781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178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78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78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78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781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1781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1781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1781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781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7818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818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178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 build="allAtOnce" animBg="1"/>
      <p:bldP spid="178181" grpId="0" build="allAtOnce" animBg="1"/>
      <p:bldP spid="178182" grpId="0" build="allAtOnce" animBg="1"/>
      <p:bldP spid="178183" grpId="0" build="allAtOnce" animBg="1"/>
      <p:bldP spid="178184" grpId="0" build="allAtOnce" animBg="1"/>
      <p:bldP spid="178185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Pratiquons!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15400" cy="5257800"/>
          </a:xfrm>
        </p:spPr>
        <p:txBody>
          <a:bodyPr/>
          <a:lstStyle/>
          <a:p>
            <a:r>
              <a:rPr lang="fr-FR" sz="3600" dirty="0" smtClean="0"/>
              <a:t>Instructions:</a:t>
            </a:r>
          </a:p>
          <a:p>
            <a:r>
              <a:rPr lang="fr-FR" sz="3600" dirty="0" smtClean="0"/>
              <a:t>Prenez un paquet de mots.</a:t>
            </a:r>
            <a:endParaRPr lang="fr-FR" sz="3600" dirty="0"/>
          </a:p>
          <a:p>
            <a:r>
              <a:rPr lang="fr-FR" sz="3600" dirty="0" smtClean="0"/>
              <a:t>Avec des ciseaux, découpez les cartes pour avoir les racines et les terminaisons de l’imparfait.</a:t>
            </a:r>
          </a:p>
          <a:p>
            <a:r>
              <a:rPr lang="fr-FR" sz="3600" dirty="0" smtClean="0"/>
              <a:t>On va vous montrer des phrases avec un trou.</a:t>
            </a:r>
          </a:p>
          <a:p>
            <a:r>
              <a:rPr lang="fr-FR" sz="3600" dirty="0" smtClean="0"/>
              <a:t>Complétez la phrase avec la forme appropriée.</a:t>
            </a:r>
          </a:p>
          <a:p>
            <a:endParaRPr lang="fr-FR" sz="3600" dirty="0" smtClean="0"/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59280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Pratiquons!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47888"/>
            <a:ext cx="7848600" cy="4100512"/>
          </a:xfrm>
        </p:spPr>
        <p:txBody>
          <a:bodyPr/>
          <a:lstStyle/>
          <a:p>
            <a:r>
              <a:rPr lang="fr-FR" sz="4000"/>
              <a:t>Vous avez compris?</a:t>
            </a:r>
          </a:p>
          <a:p>
            <a:endParaRPr lang="fr-FR" sz="4000"/>
          </a:p>
          <a:p>
            <a:r>
              <a:rPr lang="fr-FR" sz="4000"/>
              <a:t>Allons-y!</a:t>
            </a:r>
          </a:p>
        </p:txBody>
      </p:sp>
    </p:spTree>
    <p:extLst>
      <p:ext uri="{BB962C8B-B14F-4D97-AF65-F5344CB8AC3E}">
        <p14:creationId xmlns:p14="http://schemas.microsoft.com/office/powerpoint/2010/main" val="384375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839200" cy="2728912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Mon frère _____ de mauvaise humeur cette semaine.</a:t>
            </a:r>
          </a:p>
          <a:p>
            <a:pPr algn="ctr">
              <a:buFontTx/>
              <a:buNone/>
            </a:pPr>
            <a:r>
              <a:rPr lang="fr-FR" sz="6600" i="1" dirty="0" smtClean="0"/>
              <a:t>(être)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876800" y="1690687"/>
            <a:ext cx="2743200" cy="120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était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388478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839200" cy="2728912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Il ______ du vélo quand il est tombé et il s’est cassé le bras.</a:t>
            </a:r>
          </a:p>
          <a:p>
            <a:pPr algn="ctr">
              <a:buFontTx/>
              <a:buNone/>
            </a:pPr>
            <a:r>
              <a:rPr lang="fr-FR" sz="6600" i="1" dirty="0" smtClean="0"/>
              <a:t>(faire)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2057400" y="1676400"/>
            <a:ext cx="2743200" cy="120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faisait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215816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2728912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Mes parents ______ très inquiets pour lui et </a:t>
            </a:r>
            <a:r>
              <a:rPr lang="fr-FR" sz="6600" i="1" dirty="0" smtClean="0"/>
              <a:t>ils l’ont amen</a:t>
            </a:r>
            <a:r>
              <a:rPr lang="fr-FR" sz="6600" i="1" dirty="0" smtClean="0"/>
              <a:t>é à l’hôpital</a:t>
            </a:r>
            <a:r>
              <a:rPr lang="fr-FR" sz="6600" i="1" dirty="0" smtClean="0"/>
              <a:t>.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(être)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486400" y="1295400"/>
            <a:ext cx="3200400" cy="120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étaient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255452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2728912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En conséquent, ma sœur ne _______ pas sortir avec ses amis. </a:t>
            </a:r>
          </a:p>
          <a:p>
            <a:pPr algn="ctr">
              <a:buFontTx/>
              <a:buNone/>
            </a:pPr>
            <a:r>
              <a:rPr lang="fr-FR" sz="6600" i="1" dirty="0" smtClean="0"/>
              <a:t>(pouvoir)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038600" y="2667000"/>
            <a:ext cx="3200400" cy="120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pouvait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323113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Aussi, </a:t>
            </a:r>
            <a:r>
              <a:rPr lang="fr-FR" sz="6600" i="1" dirty="0" smtClean="0"/>
              <a:t>ma sœur et moi, </a:t>
            </a:r>
            <a:r>
              <a:rPr lang="fr-FR" sz="6600" i="1" dirty="0" smtClean="0"/>
              <a:t>nous ______ </a:t>
            </a:r>
            <a:r>
              <a:rPr lang="fr-FR" sz="6600" i="1" dirty="0" smtClean="0"/>
              <a:t>besoin </a:t>
            </a:r>
            <a:r>
              <a:rPr lang="fr-FR" sz="6600" i="1" dirty="0" smtClean="0"/>
              <a:t>de pr</a:t>
            </a:r>
            <a:r>
              <a:rPr lang="fr-FR" sz="6600" i="1" dirty="0" smtClean="0"/>
              <a:t>éparer le dîner</a:t>
            </a:r>
            <a:r>
              <a:rPr lang="fr-FR" sz="6600" i="1" dirty="0" smtClean="0"/>
              <a:t>. 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(avoir)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2971800" y="2682954"/>
            <a:ext cx="32004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avions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141439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Plus tard, je ______ mais devoirs quand mon ordinateur est tomb</a:t>
            </a:r>
            <a:r>
              <a:rPr lang="fr-FR" sz="6600" i="1" dirty="0" smtClean="0"/>
              <a:t>é en panne</a:t>
            </a:r>
            <a:r>
              <a:rPr lang="fr-FR" sz="6600" i="1" dirty="0" smtClean="0"/>
              <a:t>. 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(faire)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410200" y="1265396"/>
            <a:ext cx="32004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faisais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363655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Ma grand-m</a:t>
            </a:r>
            <a:r>
              <a:rPr lang="fr-FR" sz="6600" i="1" dirty="0" smtClean="0"/>
              <a:t>ère a demandé à moi et ma </a:t>
            </a:r>
            <a:r>
              <a:rPr lang="fr-FR" sz="6600" i="1" dirty="0" err="1" smtClean="0"/>
              <a:t>soeur</a:t>
            </a:r>
            <a:r>
              <a:rPr lang="fr-FR" sz="6600" i="1" dirty="0" smtClean="0"/>
              <a:t>: « Vous ______ beaucoup à faire? »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(avoir)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6248400" y="3254023"/>
            <a:ext cx="32004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aviez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245025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L’Imparfait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067799" cy="4422775"/>
          </a:xfrm>
        </p:spPr>
        <p:txBody>
          <a:bodyPr/>
          <a:lstStyle/>
          <a:p>
            <a:r>
              <a:rPr lang="fr-FR" sz="4400" dirty="0"/>
              <a:t>L’Imparfait est un temps du passé. Deux exemples sont…</a:t>
            </a:r>
          </a:p>
          <a:p>
            <a:pPr lvl="1"/>
            <a:r>
              <a:rPr lang="fr-FR" sz="4000" dirty="0" smtClean="0"/>
              <a:t>J’</a:t>
            </a:r>
            <a:r>
              <a:rPr lang="fr-FR" sz="4000" b="1" u="sng" dirty="0" smtClean="0"/>
              <a:t>avais</a:t>
            </a:r>
            <a:r>
              <a:rPr lang="fr-FR" sz="4000" dirty="0" smtClean="0"/>
              <a:t> beaucoup de travail à faire.</a:t>
            </a:r>
          </a:p>
          <a:p>
            <a:pPr marL="914400" lvl="2" indent="0">
              <a:buNone/>
            </a:pPr>
            <a:r>
              <a:rPr lang="fr-FR" i="1" dirty="0" smtClean="0"/>
              <a:t>(I </a:t>
            </a:r>
            <a:r>
              <a:rPr lang="fr-FR" i="1" dirty="0" err="1" smtClean="0"/>
              <a:t>had</a:t>
            </a:r>
            <a:r>
              <a:rPr lang="fr-FR" i="1" dirty="0" smtClean="0"/>
              <a:t> a lot of </a:t>
            </a:r>
            <a:r>
              <a:rPr lang="fr-FR" i="1" dirty="0" err="1" smtClean="0"/>
              <a:t>work</a:t>
            </a:r>
            <a:r>
              <a:rPr lang="fr-FR" i="1" dirty="0" smtClean="0"/>
              <a:t> to do.)</a:t>
            </a:r>
            <a:endParaRPr lang="fr-FR" b="1" dirty="0"/>
          </a:p>
          <a:p>
            <a:pPr lvl="1"/>
            <a:r>
              <a:rPr lang="fr-FR" sz="4000" dirty="0" smtClean="0"/>
              <a:t>C’</a:t>
            </a:r>
            <a:r>
              <a:rPr lang="fr-FR" sz="4000" b="1" u="sng" dirty="0" smtClean="0"/>
              <a:t>était</a:t>
            </a:r>
            <a:r>
              <a:rPr lang="fr-FR" sz="4000" dirty="0" smtClean="0"/>
              <a:t> stressant, mon weekend!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i="1" dirty="0" smtClean="0"/>
              <a:t>(It </a:t>
            </a:r>
            <a:r>
              <a:rPr lang="fr-FR" i="1" dirty="0" err="1" smtClean="0"/>
              <a:t>was</a:t>
            </a:r>
            <a:r>
              <a:rPr lang="fr-FR" i="1" dirty="0" smtClean="0"/>
              <a:t> </a:t>
            </a:r>
            <a:r>
              <a:rPr lang="fr-FR" i="1" dirty="0" err="1" smtClean="0"/>
              <a:t>stressful</a:t>
            </a:r>
            <a:r>
              <a:rPr lang="fr-FR" i="1" dirty="0" smtClean="0"/>
              <a:t>, mon weekend!)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5895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Je lui ai r</a:t>
            </a:r>
            <a:r>
              <a:rPr lang="fr-FR" sz="6600" i="1" dirty="0" smtClean="0"/>
              <a:t>épondu: « Oui et nous ne ________ pas faire les devoirs plus tôt! »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(pouvoir)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876800" y="2255996"/>
            <a:ext cx="42672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pouvions</a:t>
            </a:r>
            <a:endParaRPr lang="fr-FR" sz="6600" b="1" i="1" dirty="0"/>
          </a:p>
        </p:txBody>
      </p:sp>
    </p:spTree>
    <p:extLst>
      <p:ext uri="{BB962C8B-B14F-4D97-AF65-F5344CB8AC3E}">
        <p14:creationId xmlns:p14="http://schemas.microsoft.com/office/powerpoint/2010/main" val="160245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Alors, on est all</a:t>
            </a:r>
            <a:r>
              <a:rPr lang="fr-FR" sz="6600" i="1" dirty="0" smtClean="0"/>
              <a:t>és à la bibliothèque, mais il y ______ beaucoup de monde.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(avoir)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1066800" y="3276600"/>
            <a:ext cx="42672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avait</a:t>
            </a:r>
            <a:endParaRPr lang="fr-FR" sz="66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79778" y="7535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445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Tous les ordinateurs _______ pris</a:t>
            </a:r>
            <a:r>
              <a:rPr lang="fr-FR" sz="6600" i="1" dirty="0" smtClean="0"/>
              <a:t>.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</a:t>
            </a:r>
            <a:r>
              <a:rPr lang="fr-FR" sz="6600" i="1" dirty="0" smtClean="0"/>
              <a:t>être</a:t>
            </a:r>
            <a:r>
              <a:rPr lang="fr-FR" sz="6600" i="1" dirty="0" smtClean="0"/>
              <a:t>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2286000" y="2286000"/>
            <a:ext cx="42672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étaient</a:t>
            </a:r>
            <a:endParaRPr lang="fr-FR" sz="66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79778" y="7535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761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Nous n’______ pas contents parce que nous avons attendu une heure</a:t>
            </a:r>
            <a:r>
              <a:rPr lang="fr-FR" sz="6600" i="1" dirty="0" smtClean="0"/>
              <a:t>.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</a:t>
            </a:r>
            <a:r>
              <a:rPr lang="fr-FR" sz="6600" i="1" dirty="0" smtClean="0"/>
              <a:t>être</a:t>
            </a:r>
            <a:r>
              <a:rPr lang="fr-FR" sz="6600" i="1" dirty="0" smtClean="0"/>
              <a:t>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3886200" y="1265396"/>
            <a:ext cx="42672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étions</a:t>
            </a:r>
            <a:endParaRPr lang="fr-FR" sz="66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79778" y="7535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080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2" y="-334963"/>
            <a:ext cx="8510588" cy="1325563"/>
          </a:xfrm>
        </p:spPr>
        <p:txBody>
          <a:bodyPr/>
          <a:lstStyle/>
          <a:p>
            <a:r>
              <a:rPr lang="fr-FR" dirty="0" smtClean="0"/>
              <a:t>Une famille stressée!</a:t>
            </a:r>
            <a:endParaRPr lang="fr-FR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6600" i="1" dirty="0" smtClean="0"/>
              <a:t>Enfin on est rentr</a:t>
            </a:r>
            <a:r>
              <a:rPr lang="fr-FR" sz="6600" i="1" dirty="0" smtClean="0"/>
              <a:t>és et toute la famille ______ envie de se coucher pour mettre fin à cette journée stressante.</a:t>
            </a:r>
            <a:endParaRPr lang="fr-FR" sz="6600" i="1" dirty="0" smtClean="0"/>
          </a:p>
          <a:p>
            <a:pPr algn="ctr">
              <a:buFontTx/>
              <a:buNone/>
            </a:pPr>
            <a:r>
              <a:rPr lang="fr-FR" sz="6600" i="1" dirty="0" smtClean="0"/>
              <a:t>(</a:t>
            </a:r>
            <a:r>
              <a:rPr lang="fr-FR" sz="6600" i="1" dirty="0" smtClean="0"/>
              <a:t>avoir</a:t>
            </a:r>
            <a:r>
              <a:rPr lang="fr-FR" sz="6600" i="1" dirty="0" smtClean="0"/>
              <a:t>)</a:t>
            </a:r>
            <a:endParaRPr lang="fr-FR" sz="6600" i="1" dirty="0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6324600" y="1447800"/>
            <a:ext cx="4267200" cy="13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fr-FR" sz="6600" b="1" i="1" dirty="0" smtClean="0"/>
              <a:t>avait</a:t>
            </a:r>
            <a:endParaRPr lang="fr-FR" sz="66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79778" y="7535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929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88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828800"/>
          </a:xfrm>
        </p:spPr>
        <p:txBody>
          <a:bodyPr/>
          <a:lstStyle/>
          <a:p>
            <a:r>
              <a:rPr lang="fr-FR" sz="4400" dirty="0" smtClean="0"/>
              <a:t>#1 – Prenez la forme </a:t>
            </a:r>
            <a:r>
              <a:rPr lang="fr-FR" sz="4400" i="1" dirty="0" smtClean="0"/>
              <a:t>NOUS </a:t>
            </a:r>
            <a:r>
              <a:rPr lang="fr-FR" sz="4400" dirty="0" smtClean="0"/>
              <a:t>du présent du verbe…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370576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0" i="1" dirty="0" smtClean="0"/>
              <a:t>nous</a:t>
            </a:r>
            <a:endParaRPr lang="fr-FR" sz="8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3705761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parl</a:t>
            </a:r>
            <a:endParaRPr lang="fr-FR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5963356" y="3697295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ons</a:t>
            </a:r>
            <a:endParaRPr lang="fr-FR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24384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u="sng" dirty="0" smtClean="0"/>
              <a:t>parler</a:t>
            </a:r>
            <a:endParaRPr lang="fr-FR" sz="8000" u="sng" dirty="0"/>
          </a:p>
        </p:txBody>
      </p:sp>
    </p:spTree>
    <p:extLst>
      <p:ext uri="{BB962C8B-B14F-4D97-AF65-F5344CB8AC3E}">
        <p14:creationId xmlns:p14="http://schemas.microsoft.com/office/powerpoint/2010/main" val="212989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828800"/>
          </a:xfrm>
        </p:spPr>
        <p:txBody>
          <a:bodyPr/>
          <a:lstStyle/>
          <a:p>
            <a:r>
              <a:rPr lang="fr-FR" sz="4400" dirty="0" smtClean="0"/>
              <a:t>#2 – Laissez tomber la terminaison -</a:t>
            </a:r>
            <a:r>
              <a:rPr lang="fr-FR" sz="4400" dirty="0" err="1" smtClean="0"/>
              <a:t>ons</a:t>
            </a:r>
            <a:endParaRPr lang="fr-FR" sz="4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" y="370576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0" i="1" dirty="0" smtClean="0"/>
              <a:t>nous</a:t>
            </a:r>
            <a:endParaRPr lang="fr-FR" sz="8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3705761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parl</a:t>
            </a:r>
            <a:endParaRPr lang="fr-FR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5963356" y="3697295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ons</a:t>
            </a:r>
            <a:endParaRPr lang="fr-FR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24384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u="sng" dirty="0" smtClean="0"/>
              <a:t>parler</a:t>
            </a:r>
            <a:endParaRPr lang="fr-FR" sz="8000" u="sng" dirty="0"/>
          </a:p>
        </p:txBody>
      </p:sp>
    </p:spTree>
    <p:extLst>
      <p:ext uri="{BB962C8B-B14F-4D97-AF65-F5344CB8AC3E}">
        <p14:creationId xmlns:p14="http://schemas.microsoft.com/office/powerpoint/2010/main" val="298194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828800"/>
          </a:xfrm>
        </p:spPr>
        <p:txBody>
          <a:bodyPr/>
          <a:lstStyle/>
          <a:p>
            <a:r>
              <a:rPr lang="fr-FR" sz="4400" dirty="0" smtClean="0"/>
              <a:t>#3 – Rajoutez la terminaison appropriée pour le sujet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370576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0" i="1" dirty="0" smtClean="0"/>
              <a:t>je</a:t>
            </a:r>
            <a:endParaRPr lang="fr-FR" sz="8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3705761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err="1" smtClean="0"/>
              <a:t>parl</a:t>
            </a:r>
            <a:endParaRPr lang="fr-FR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5963356" y="3697295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smtClean="0">
                <a:solidFill>
                  <a:srgbClr val="FFFF00"/>
                </a:solidFill>
              </a:rPr>
              <a:t>ais</a:t>
            </a:r>
            <a:endParaRPr lang="fr-FR" sz="8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24384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u="sng" dirty="0" smtClean="0"/>
              <a:t>parler</a:t>
            </a:r>
            <a:endParaRPr lang="fr-FR" sz="8000" u="sng" dirty="0"/>
          </a:p>
        </p:txBody>
      </p:sp>
    </p:spTree>
    <p:extLst>
      <p:ext uri="{BB962C8B-B14F-4D97-AF65-F5344CB8AC3E}">
        <p14:creationId xmlns:p14="http://schemas.microsoft.com/office/powerpoint/2010/main" val="6846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L’Imparfait – La forme</a:t>
            </a:r>
            <a:endParaRPr lang="fr-FR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5181600"/>
          </a:xfrm>
        </p:spPr>
        <p:txBody>
          <a:bodyPr/>
          <a:lstStyle/>
          <a:p>
            <a:r>
              <a:rPr lang="fr-FR" sz="4000" dirty="0" smtClean="0"/>
              <a:t>Le seul verbe irrégulier à l’imparfait est… </a:t>
            </a:r>
          </a:p>
          <a:p>
            <a:pPr lvl="2"/>
            <a:r>
              <a:rPr lang="fr-FR" sz="3600" dirty="0" smtClean="0"/>
              <a:t>ÊTRE </a:t>
            </a:r>
            <a:r>
              <a:rPr lang="fr-FR" sz="3600" dirty="0"/>
              <a:t>= ÉT…</a:t>
            </a:r>
          </a:p>
          <a:p>
            <a:r>
              <a:rPr lang="fr-FR" sz="4000" dirty="0" smtClean="0"/>
              <a:t>Pour </a:t>
            </a:r>
            <a:r>
              <a:rPr lang="fr-FR" sz="4000" dirty="0"/>
              <a:t>conjuguer un verbe à </a:t>
            </a:r>
            <a:r>
              <a:rPr lang="fr-FR" sz="4000" dirty="0" smtClean="0"/>
              <a:t>l’imparfait</a:t>
            </a:r>
            <a:r>
              <a:rPr lang="fr-FR" sz="4000" dirty="0"/>
              <a:t>, il faut utiliser les terminaisons correctes.</a:t>
            </a:r>
          </a:p>
        </p:txBody>
      </p:sp>
    </p:spTree>
    <p:extLst>
      <p:ext uri="{BB962C8B-B14F-4D97-AF65-F5344CB8AC3E}">
        <p14:creationId xmlns:p14="http://schemas.microsoft.com/office/powerpoint/2010/main" val="383639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L’Imparfait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66888"/>
            <a:ext cx="8526463" cy="1433512"/>
          </a:xfrm>
        </p:spPr>
        <p:txBody>
          <a:bodyPr/>
          <a:lstStyle/>
          <a:p>
            <a:r>
              <a:rPr lang="fr-FR" sz="4000" dirty="0"/>
              <a:t>Il y a 6 terminaisons. Voici le verbe </a:t>
            </a:r>
            <a:r>
              <a:rPr lang="fr-FR" sz="4000" i="1" dirty="0"/>
              <a:t>être</a:t>
            </a:r>
            <a:r>
              <a:rPr lang="fr-FR" sz="4000" dirty="0"/>
              <a:t> avec les terminaisons:</a:t>
            </a: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1343378" y="3352800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dirty="0">
                <a:latin typeface="Tahoma" charset="0"/>
              </a:rPr>
              <a:t>j</a:t>
            </a:r>
            <a:r>
              <a:rPr lang="ja-JP" altLang="en-US" sz="4000" dirty="0">
                <a:latin typeface="Arial"/>
              </a:rPr>
              <a:t>’</a:t>
            </a:r>
            <a:r>
              <a:rPr lang="en-US" sz="4000" dirty="0" err="1">
                <a:latin typeface="Tahoma" charset="0"/>
              </a:rPr>
              <a:t>ét</a:t>
            </a:r>
            <a:endParaRPr lang="en-US" sz="4000" b="1" dirty="0">
              <a:latin typeface="Tahoma" charset="0"/>
            </a:endParaRP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1131716" y="3824288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dirty="0" err="1">
                <a:latin typeface="Tahoma" charset="0"/>
              </a:rPr>
              <a:t>tu</a:t>
            </a:r>
            <a:r>
              <a:rPr lang="en-US" sz="4000" dirty="0">
                <a:latin typeface="Tahoma" charset="0"/>
              </a:rPr>
              <a:t> </a:t>
            </a:r>
            <a:r>
              <a:rPr lang="en-US" sz="4000" dirty="0" err="1">
                <a:latin typeface="Tahoma" charset="0"/>
              </a:rPr>
              <a:t>ét</a:t>
            </a:r>
            <a:endParaRPr lang="en-US" sz="4000" b="1" dirty="0">
              <a:latin typeface="Tahoma" charset="0"/>
            </a:endParaRPr>
          </a:p>
        </p:txBody>
      </p:sp>
      <p:sp>
        <p:nvSpPr>
          <p:cNvPr id="141318" name="Text Box 6"/>
          <p:cNvSpPr txBox="1">
            <a:spLocks noChangeArrowheads="1"/>
          </p:cNvSpPr>
          <p:nvPr/>
        </p:nvSpPr>
        <p:spPr bwMode="auto">
          <a:xfrm>
            <a:off x="152400" y="4281488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dirty="0" err="1">
                <a:latin typeface="Tahoma" charset="0"/>
              </a:rPr>
              <a:t>il</a:t>
            </a:r>
            <a:r>
              <a:rPr lang="en-US" sz="4000" dirty="0">
                <a:latin typeface="Tahoma" charset="0"/>
              </a:rPr>
              <a:t>/</a:t>
            </a:r>
            <a:r>
              <a:rPr lang="en-US" sz="4000" dirty="0" err="1">
                <a:latin typeface="Tahoma" charset="0"/>
              </a:rPr>
              <a:t>elle</a:t>
            </a:r>
            <a:r>
              <a:rPr lang="en-US" sz="4000" dirty="0">
                <a:latin typeface="Tahoma" charset="0"/>
              </a:rPr>
              <a:t>/on </a:t>
            </a:r>
            <a:r>
              <a:rPr lang="en-US" sz="4000" dirty="0" err="1">
                <a:latin typeface="Tahoma" charset="0"/>
              </a:rPr>
              <a:t>ét</a:t>
            </a:r>
            <a:endParaRPr lang="en-US" sz="4000" b="1" dirty="0">
              <a:latin typeface="Tahoma" charset="0"/>
            </a:endParaRPr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5029200" y="3352800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>
                <a:latin typeface="Tahoma" charset="0"/>
              </a:rPr>
              <a:t>nous ét</a:t>
            </a:r>
            <a:endParaRPr lang="en-US" sz="4000" b="1">
              <a:latin typeface="Tahoma" charset="0"/>
            </a:endParaRPr>
          </a:p>
        </p:txBody>
      </p:sp>
      <p:sp>
        <p:nvSpPr>
          <p:cNvPr id="141320" name="Text Box 8"/>
          <p:cNvSpPr txBox="1">
            <a:spLocks noChangeArrowheads="1"/>
          </p:cNvSpPr>
          <p:nvPr/>
        </p:nvSpPr>
        <p:spPr bwMode="auto">
          <a:xfrm>
            <a:off x="5029200" y="3824288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>
                <a:latin typeface="Tahoma" charset="0"/>
              </a:rPr>
              <a:t>vous ét</a:t>
            </a:r>
            <a:endParaRPr lang="en-US" sz="4000" b="1">
              <a:latin typeface="Tahoma" charset="0"/>
            </a:endParaRPr>
          </a:p>
        </p:txBody>
      </p:sp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5029200" y="4281488"/>
            <a:ext cx="501396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>
                <a:latin typeface="Tahoma" charset="0"/>
              </a:rPr>
              <a:t>ils/elles ét</a:t>
            </a:r>
            <a:endParaRPr lang="en-US" sz="4000" b="1">
              <a:latin typeface="Tahoma" charset="0"/>
            </a:endParaRPr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2209800" y="3352800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b="1">
                <a:latin typeface="Tahoma" charset="0"/>
              </a:rPr>
              <a:t>ais</a:t>
            </a:r>
          </a:p>
        </p:txBody>
      </p:sp>
      <p:sp>
        <p:nvSpPr>
          <p:cNvPr id="141328" name="Text Box 16"/>
          <p:cNvSpPr txBox="1">
            <a:spLocks noChangeArrowheads="1"/>
          </p:cNvSpPr>
          <p:nvPr/>
        </p:nvSpPr>
        <p:spPr bwMode="auto">
          <a:xfrm>
            <a:off x="2215445" y="3824288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b="1">
                <a:latin typeface="Tahoma" charset="0"/>
              </a:rPr>
              <a:t>ais</a:t>
            </a:r>
          </a:p>
        </p:txBody>
      </p:sp>
      <p:sp>
        <p:nvSpPr>
          <p:cNvPr id="141329" name="Text Box 17"/>
          <p:cNvSpPr txBox="1">
            <a:spLocks noChangeArrowheads="1"/>
          </p:cNvSpPr>
          <p:nvPr/>
        </p:nvSpPr>
        <p:spPr bwMode="auto">
          <a:xfrm>
            <a:off x="2751666" y="4281488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b="1" dirty="0" err="1">
                <a:latin typeface="Tahoma" charset="0"/>
              </a:rPr>
              <a:t>ait</a:t>
            </a:r>
            <a:endParaRPr lang="en-US" sz="4000" b="1" dirty="0">
              <a:latin typeface="Tahoma" charset="0"/>
            </a:endParaRPr>
          </a:p>
        </p:txBody>
      </p:sp>
      <p:sp>
        <p:nvSpPr>
          <p:cNvPr id="141330" name="Text Box 18"/>
          <p:cNvSpPr txBox="1">
            <a:spLocks noChangeArrowheads="1"/>
          </p:cNvSpPr>
          <p:nvPr/>
        </p:nvSpPr>
        <p:spPr bwMode="auto">
          <a:xfrm>
            <a:off x="6705600" y="3352800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b="1" dirty="0">
                <a:latin typeface="Tahoma" charset="0"/>
              </a:rPr>
              <a:t>ions</a:t>
            </a:r>
          </a:p>
        </p:txBody>
      </p:sp>
      <p:sp>
        <p:nvSpPr>
          <p:cNvPr id="141331" name="Text Box 19"/>
          <p:cNvSpPr txBox="1">
            <a:spLocks noChangeArrowheads="1"/>
          </p:cNvSpPr>
          <p:nvPr/>
        </p:nvSpPr>
        <p:spPr bwMode="auto">
          <a:xfrm>
            <a:off x="6691489" y="3824288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b="1" dirty="0" err="1">
                <a:latin typeface="Tahoma" charset="0"/>
              </a:rPr>
              <a:t>iez</a:t>
            </a:r>
            <a:endParaRPr lang="en-US" sz="4000" b="1" dirty="0">
              <a:latin typeface="Tahoma" charset="0"/>
            </a:endParaRPr>
          </a:p>
        </p:txBody>
      </p:sp>
      <p:sp>
        <p:nvSpPr>
          <p:cNvPr id="141332" name="Text Box 20"/>
          <p:cNvSpPr txBox="1">
            <a:spLocks noChangeArrowheads="1"/>
          </p:cNvSpPr>
          <p:nvPr/>
        </p:nvSpPr>
        <p:spPr bwMode="auto">
          <a:xfrm>
            <a:off x="7301089" y="4281488"/>
            <a:ext cx="3581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000" b="1" dirty="0" err="1">
                <a:latin typeface="Tahoma" charset="0"/>
              </a:rPr>
              <a:t>aient</a:t>
            </a:r>
            <a:endParaRPr lang="en-US" sz="4000" b="1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/>
      <p:bldP spid="141316" grpId="0" autoUpdateAnimBg="0"/>
      <p:bldP spid="141317" grpId="0" autoUpdateAnimBg="0"/>
      <p:bldP spid="141318" grpId="0" autoUpdateAnimBg="0"/>
      <p:bldP spid="141319" grpId="0" autoUpdateAnimBg="0"/>
      <p:bldP spid="141320" grpId="0" autoUpdateAnimBg="0"/>
      <p:bldP spid="141321" grpId="0" autoUpdateAnimBg="0"/>
      <p:bldP spid="141322" grpId="0" autoUpdateAnimBg="0"/>
      <p:bldP spid="141328" grpId="0" autoUpdateAnimBg="0"/>
      <p:bldP spid="141329" grpId="0" autoUpdateAnimBg="0"/>
      <p:bldP spid="141330" grpId="0" autoUpdateAnimBg="0"/>
      <p:bldP spid="141331" grpId="0" autoUpdateAnimBg="0"/>
      <p:bldP spid="14133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L’Imparfait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766888"/>
            <a:ext cx="9067800" cy="1433512"/>
          </a:xfrm>
        </p:spPr>
        <p:txBody>
          <a:bodyPr/>
          <a:lstStyle/>
          <a:p>
            <a:r>
              <a:rPr lang="fr-FR" sz="4000" dirty="0"/>
              <a:t>Pour faire le négatif, mettez </a:t>
            </a:r>
            <a:r>
              <a:rPr lang="fr-FR" sz="4000" i="1" dirty="0"/>
              <a:t>ne </a:t>
            </a:r>
            <a:r>
              <a:rPr lang="fr-FR" sz="4000" dirty="0"/>
              <a:t>et </a:t>
            </a:r>
            <a:r>
              <a:rPr lang="fr-FR" sz="4000" i="1" dirty="0"/>
              <a:t>pas </a:t>
            </a:r>
            <a:r>
              <a:rPr lang="fr-FR" sz="4000" dirty="0"/>
              <a:t>autour du VERBE:</a:t>
            </a: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2057400" y="3733800"/>
            <a:ext cx="2174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>
                <a:latin typeface="Tahoma" charset="0"/>
              </a:rPr>
              <a:t>je</a:t>
            </a:r>
            <a:endParaRPr lang="en-US" sz="6000" b="1">
              <a:latin typeface="Tahoma" charset="0"/>
            </a:endParaRPr>
          </a:p>
        </p:txBody>
      </p:sp>
      <p:sp>
        <p:nvSpPr>
          <p:cNvPr id="143370" name="Text Box 10"/>
          <p:cNvSpPr txBox="1">
            <a:spLocks noChangeArrowheads="1"/>
          </p:cNvSpPr>
          <p:nvPr/>
        </p:nvSpPr>
        <p:spPr bwMode="auto">
          <a:xfrm>
            <a:off x="3581400" y="3733800"/>
            <a:ext cx="4038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>
                <a:latin typeface="Tahoma" charset="0"/>
              </a:rPr>
              <a:t>étais</a:t>
            </a: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2895600" y="3733800"/>
            <a:ext cx="49704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 b="1">
                <a:latin typeface="Tahoma" charset="0"/>
              </a:rPr>
              <a:t>n</a:t>
            </a:r>
            <a:r>
              <a:rPr lang="ja-JP" altLang="en-US" sz="6000" b="1">
                <a:latin typeface="Arial"/>
              </a:rPr>
              <a:t>’</a:t>
            </a:r>
            <a:endParaRPr lang="en-US" sz="6000" b="1">
              <a:latin typeface="Tahoma" charset="0"/>
            </a:endParaRPr>
          </a:p>
        </p:txBody>
      </p:sp>
      <p:sp>
        <p:nvSpPr>
          <p:cNvPr id="143377" name="Text Box 17"/>
          <p:cNvSpPr txBox="1">
            <a:spLocks noChangeArrowheads="1"/>
          </p:cNvSpPr>
          <p:nvPr/>
        </p:nvSpPr>
        <p:spPr bwMode="auto">
          <a:xfrm>
            <a:off x="5334000" y="3733800"/>
            <a:ext cx="2057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 b="1">
                <a:latin typeface="Tahoma" charset="0"/>
              </a:rPr>
              <a:t>pas</a:t>
            </a:r>
          </a:p>
        </p:txBody>
      </p:sp>
    </p:spTree>
    <p:extLst>
      <p:ext uri="{BB962C8B-B14F-4D97-AF65-F5344CB8AC3E}">
        <p14:creationId xmlns:p14="http://schemas.microsoft.com/office/powerpoint/2010/main" val="245283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/>
      <p:bldP spid="143364" grpId="0" autoUpdateAnimBg="0"/>
      <p:bldP spid="143370" grpId="0" autoUpdateAnimBg="0"/>
      <p:bldP spid="143376" grpId="0" autoUpdateAnimBg="0"/>
      <p:bldP spid="14337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L’Imparfait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991600" cy="4876800"/>
          </a:xfrm>
        </p:spPr>
        <p:txBody>
          <a:bodyPr/>
          <a:lstStyle/>
          <a:p>
            <a:r>
              <a:rPr lang="fr-FR" sz="4000" dirty="0"/>
              <a:t>Pourquoi utiliser l’Imparfait?</a:t>
            </a:r>
          </a:p>
          <a:p>
            <a:pPr lvl="1"/>
            <a:r>
              <a:rPr lang="fr-FR" sz="3600" dirty="0" smtClean="0"/>
              <a:t>Pour </a:t>
            </a:r>
            <a:r>
              <a:rPr lang="fr-FR" sz="3600" dirty="0"/>
              <a:t>décrire quelque chose qui </a:t>
            </a:r>
            <a:endParaRPr lang="fr-FR" sz="3600" dirty="0" smtClean="0"/>
          </a:p>
          <a:p>
            <a:pPr marL="457200" lvl="1" indent="0">
              <a:buNone/>
            </a:pPr>
            <a:r>
              <a:rPr lang="fr-FR" sz="2900" b="1" u="sng" dirty="0" smtClean="0"/>
              <a:t>C</a:t>
            </a:r>
            <a:r>
              <a:rPr lang="fr-FR" sz="2900" dirty="0" smtClean="0"/>
              <a:t> </a:t>
            </a:r>
            <a:r>
              <a:rPr lang="fr-FR" sz="2900" dirty="0"/>
              <a:t>O N </a:t>
            </a:r>
            <a:r>
              <a:rPr lang="fr-FR" sz="2900" dirty="0" err="1" smtClean="0"/>
              <a:t>T</a:t>
            </a:r>
            <a:r>
              <a:rPr lang="fr-FR" sz="2900" dirty="0" smtClean="0"/>
              <a:t> I N U E   P O U R   L O N G </a:t>
            </a:r>
            <a:r>
              <a:rPr lang="fr-FR" sz="2900" dirty="0" err="1" smtClean="0"/>
              <a:t>T</a:t>
            </a:r>
            <a:r>
              <a:rPr lang="fr-FR" sz="2900" dirty="0" smtClean="0"/>
              <a:t> E M P </a:t>
            </a:r>
            <a:r>
              <a:rPr lang="fr-FR" sz="2900" dirty="0" smtClean="0"/>
              <a:t>S</a:t>
            </a:r>
            <a:r>
              <a:rPr lang="fr-FR" sz="3600" dirty="0"/>
              <a:t>.</a:t>
            </a:r>
            <a:endParaRPr lang="fr-FR" sz="3600" dirty="0" smtClean="0"/>
          </a:p>
          <a:p>
            <a:pPr lvl="1"/>
            <a:r>
              <a:rPr lang="fr-FR" sz="3600" dirty="0"/>
              <a:t>Pour les </a:t>
            </a:r>
            <a:r>
              <a:rPr lang="fr-FR" sz="3600" b="1" u="sng" dirty="0"/>
              <a:t>D</a:t>
            </a:r>
            <a:r>
              <a:rPr lang="fr-FR" sz="3600" dirty="0"/>
              <a:t>ESCRIPTIONS</a:t>
            </a:r>
          </a:p>
          <a:p>
            <a:pPr lvl="1"/>
            <a:r>
              <a:rPr lang="fr-FR" sz="3600" dirty="0" smtClean="0"/>
              <a:t>Pour des activit</a:t>
            </a:r>
            <a:r>
              <a:rPr lang="fr-FR" sz="3600" dirty="0" smtClean="0"/>
              <a:t>és que vous </a:t>
            </a:r>
            <a:r>
              <a:rPr lang="fr-FR" sz="3600" b="1" u="sng" dirty="0" smtClean="0"/>
              <a:t>R</a:t>
            </a:r>
            <a:r>
              <a:rPr lang="fr-FR" sz="3600" dirty="0" smtClean="0"/>
              <a:t>ÉPÉTEZ</a:t>
            </a:r>
            <a:endParaRPr lang="fr-FR" sz="3600" dirty="0"/>
          </a:p>
          <a:p>
            <a:pPr lvl="1"/>
            <a:r>
              <a:rPr lang="fr-FR" sz="3600" dirty="0"/>
              <a:t>Voilà un diagramme qui explique les temps </a:t>
            </a:r>
            <a:r>
              <a:rPr lang="fr-FR" sz="3600" dirty="0" smtClean="0"/>
              <a:t>que l’on </a:t>
            </a:r>
            <a:r>
              <a:rPr lang="fr-FR" sz="3600" dirty="0"/>
              <a:t>a déjà </a:t>
            </a:r>
            <a:r>
              <a:rPr lang="fr-FR" sz="3600" dirty="0" smtClean="0"/>
              <a:t>vus: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96687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1539</TotalTime>
  <Words>631</Words>
  <Application>Microsoft Macintosh PowerPoint</Application>
  <PresentationFormat>On-screen Show (4:3)</PresentationFormat>
  <Paragraphs>180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Theme16</vt:lpstr>
      <vt:lpstr>Français 3 – Unité 3</vt:lpstr>
      <vt:lpstr>L’Imparfait</vt:lpstr>
      <vt:lpstr>L’Imparfait – La forme</vt:lpstr>
      <vt:lpstr>L’Imparfait – La forme</vt:lpstr>
      <vt:lpstr>L’Imparfait – La forme</vt:lpstr>
      <vt:lpstr>L’Imparfait – La forme</vt:lpstr>
      <vt:lpstr>L’Imparfait</vt:lpstr>
      <vt:lpstr>L’Imparfait</vt:lpstr>
      <vt:lpstr>L’Imparfait</vt:lpstr>
      <vt:lpstr>L’Imparfait</vt:lpstr>
      <vt:lpstr>Pratiquons!</vt:lpstr>
      <vt:lpstr>Pratiquons!</vt:lpstr>
      <vt:lpstr>Une famille stressée!</vt:lpstr>
      <vt:lpstr>Une famille stressée!</vt:lpstr>
      <vt:lpstr>Une famille stressée!</vt:lpstr>
      <vt:lpstr>Une famille stressée!</vt:lpstr>
      <vt:lpstr>Une famille stressée!</vt:lpstr>
      <vt:lpstr>Une famille stressée!</vt:lpstr>
      <vt:lpstr>Une famille stressée!</vt:lpstr>
      <vt:lpstr>Une famille stressée!</vt:lpstr>
      <vt:lpstr>Une famille stressée!</vt:lpstr>
      <vt:lpstr>Une famille stressée!</vt:lpstr>
      <vt:lpstr>Une famille stressée!</vt:lpstr>
      <vt:lpstr>Une famille stressée!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119</cp:revision>
  <dcterms:created xsi:type="dcterms:W3CDTF">2006-02-03T00:08:49Z</dcterms:created>
  <dcterms:modified xsi:type="dcterms:W3CDTF">2014-02-28T11:53:34Z</dcterms:modified>
</cp:coreProperties>
</file>